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PT Sans Narrow"/>
      <p:regular r:id="rId52"/>
      <p:bold r:id="rId53"/>
    </p:embeddedFont>
    <p:embeddedFont>
      <p:font typeface="Pacifico"/>
      <p:regular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TSansNarrow-bold.fntdata"/><Relationship Id="rId52" Type="http://schemas.openxmlformats.org/officeDocument/2006/relationships/font" Target="fonts/PTSansNarrow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regular.fntdata"/><Relationship Id="rId10" Type="http://schemas.openxmlformats.org/officeDocument/2006/relationships/slide" Target="slides/slide6.xml"/><Relationship Id="rId54" Type="http://schemas.openxmlformats.org/officeDocument/2006/relationships/font" Target="fonts/Pacifico-regular.fntdata"/><Relationship Id="rId13" Type="http://schemas.openxmlformats.org/officeDocument/2006/relationships/slide" Target="slides/slide9.xml"/><Relationship Id="rId57" Type="http://schemas.openxmlformats.org/officeDocument/2006/relationships/font" Target="fonts/OpenSans-italic.fntdata"/><Relationship Id="rId12" Type="http://schemas.openxmlformats.org/officeDocument/2006/relationships/slide" Target="slides/slide8.xml"/><Relationship Id="rId56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bay.com/itm/Ultrasonic-Module-HC-SR04-1Pcs-Distance-Measuring-Transducer-Sensor-for-Arduino/382584526332?hash=item5913d095fc:g:AysAAOSwcT5buuLv:rk:1:pf:0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7a493299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7a493299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87a493299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87a49329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87a49329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87a49329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7a493299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7a493299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7a493299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87a493299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https://www.amazon.com/VKmaker-Avoidance-tracking-Ultrasonic-tutorial/dp/B01CXVA6IO/ref=sr_1_5?ie=UTF8&amp;qid=1543766303&amp;sr=8-5&amp;keywords=smart+car+chassis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7a493299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7a493299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7a4932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87a4932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7a49329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7a49329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87a49329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87a49329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https://en.wikipedia.org/wiki/Zone_of_proximal_development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7a4932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7a4932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7a49329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7a4932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9c14b4b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9c14b4b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9c14b4b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9c14b4b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7a493299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7a49329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87a49329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87a49329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9c14b4b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9c14b4b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87a4932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87a4932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7a493299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7a49329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87a49329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87a49329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https://www.ebay.com/itm/Motor-Smart-Robot-Car-Chassis-Kit-Speed-Encoder-Battery-Box-2WD-For-Arduino-OL/312320698813?hash=item48b7c3a9bd:g:JQkAAOSwqoxcALdm:rk:31:pf:0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87a49329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87a49329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87a49329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87a49329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a68e099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a68e099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7a49329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7a49329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87a49329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87a49329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87a49329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87a49329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87a49329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87a49329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87a493299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87a49329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https://www.ebay.com/itm/Ultrasonic-Module-HC-SR04-1Pcs-Distance-Measuring-Transducer-Sensor-for-Arduino/382584526332?hash=item5913d095fc:g:AysAAOSwcT5buuLv:rk:1:pf:0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9c14b4b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9c14b4b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87a49329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87a49329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87a49329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87a49329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87a493299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87a493299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https://www.ebay.com/itm/2-42-inch-OLED-Display-SSD1309-128x64-SPI-IIC-Serial-Port-Blue-For-Arduino-KO/283274161519?hash=item41f474ad6f:m:mksSrKYU2S5FFPFg25Llh0g:rk:1:pf:0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87a49329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87a49329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https://github.com/olikraus/u8g2/wiki/u8g2reference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9c14b4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9c14b4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87a49329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87a49329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87a49329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87a49329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87a49329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87a49329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87a493299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87a493299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87a49329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87a49329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9c14b4b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9c14b4b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87a49329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87a49329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7a493299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7a49329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7a4932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7a4932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7a4932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7a4932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7a49329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7a49329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WIP-HDI-NM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7a493299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7a493299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7a49329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7a49329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Relationship Id="rId5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12" Type="http://schemas.openxmlformats.org/officeDocument/2006/relationships/image" Target="../media/image5.png"/><Relationship Id="rId9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325806"/>
            <a:ext cx="7136700" cy="15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 Robots for Teaching Computer Science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381450" y="3037575"/>
            <a:ext cx="2381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3250" y="186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changing market for robots and STEM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3383875"/>
            <a:ext cx="8520600" cy="11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2762">
            <a:off x="497858" y="1429570"/>
            <a:ext cx="3851252" cy="25096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0986">
            <a:off x="2160287" y="3207250"/>
            <a:ext cx="6334124" cy="990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3012">
            <a:off x="3502929" y="1026026"/>
            <a:ext cx="3648841" cy="15967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517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MBlock Scratch Programming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5340375" y="1266325"/>
            <a:ext cx="3492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students that don't have strong keyboarding skills to learn basic computer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MBlock generates </a:t>
            </a:r>
            <a:r>
              <a:rPr b="1" lang="en"/>
              <a:t>Arduino </a:t>
            </a:r>
            <a:r>
              <a:rPr lang="en"/>
              <a:t>code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317125"/>
            <a:ext cx="4538450" cy="2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270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$20 base robot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527300" y="1118975"/>
            <a:ext cx="4305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Smart car Chassis ($10)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 DC Motors, 4-6 AA batteries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Arduino Nano ($3)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Motor Controller ($2)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Ping Sensor ($1)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½ Size Breadboard ($2)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6 points to solder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4170" l="14153" r="9714" t="5747"/>
          <a:stretch/>
        </p:blipFill>
        <p:spPr>
          <a:xfrm>
            <a:off x="495625" y="1118975"/>
            <a:ext cx="372135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469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adaptability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4170" l="14153" r="9714" t="5747"/>
          <a:stretch/>
        </p:blipFill>
        <p:spPr>
          <a:xfrm>
            <a:off x="4605500" y="356075"/>
            <a:ext cx="1264051" cy="112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776425" y="3943825"/>
            <a:ext cx="1082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Servo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2914575" y="4097200"/>
            <a:ext cx="1566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IR Remote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701450" y="4418750"/>
            <a:ext cx="1971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OLED </a:t>
            </a:r>
            <a:r>
              <a:rPr lang="en"/>
              <a:t>Display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6218150" y="688088"/>
            <a:ext cx="13611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Version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700" y="2408975"/>
            <a:ext cx="1943100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5"/>
          <p:cNvCxnSpPr>
            <a:stCxn id="174" idx="2"/>
            <a:endCxn id="179" idx="0"/>
          </p:cNvCxnSpPr>
          <p:nvPr/>
        </p:nvCxnSpPr>
        <p:spPr>
          <a:xfrm>
            <a:off x="5237526" y="1477912"/>
            <a:ext cx="2449800" cy="93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50" y="2210477"/>
            <a:ext cx="2149031" cy="168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5"/>
          <p:cNvCxnSpPr>
            <a:stCxn id="174" idx="2"/>
            <a:endCxn id="181" idx="0"/>
          </p:cNvCxnSpPr>
          <p:nvPr/>
        </p:nvCxnSpPr>
        <p:spPr>
          <a:xfrm flipH="1">
            <a:off x="1450026" y="1477912"/>
            <a:ext cx="3787500" cy="73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0262" y="2348037"/>
            <a:ext cx="2014001" cy="1682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>
            <a:stCxn id="174" idx="2"/>
            <a:endCxn id="183" idx="0"/>
          </p:cNvCxnSpPr>
          <p:nvPr/>
        </p:nvCxnSpPr>
        <p:spPr>
          <a:xfrm flipH="1">
            <a:off x="3757326" y="1477912"/>
            <a:ext cx="1480200" cy="870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5"/>
          <p:cNvSpPr txBox="1"/>
          <p:nvPr/>
        </p:nvSpPr>
        <p:spPr>
          <a:xfrm>
            <a:off x="4874450" y="4320325"/>
            <a:ext cx="1566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16850 Batteries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4450" y="2933847"/>
            <a:ext cx="1566600" cy="12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5"/>
          <p:cNvCxnSpPr>
            <a:stCxn id="174" idx="2"/>
            <a:endCxn id="186" idx="0"/>
          </p:cNvCxnSpPr>
          <p:nvPr/>
        </p:nvCxnSpPr>
        <p:spPr>
          <a:xfrm>
            <a:off x="5237526" y="1477912"/>
            <a:ext cx="420300" cy="1455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395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VKmaker $22.88 (no breadboard)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63894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040" y="1304825"/>
            <a:ext cx="41338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4889950" y="3088550"/>
            <a:ext cx="30714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Holder for 6 AA batteries! (not 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USB and servo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272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UCTRONICS Raspberry Pi with Camera ($89.99)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144850"/>
            <a:ext cx="788125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 on low cost?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167850"/>
            <a:ext cx="8520600" cy="26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students can build their </a:t>
            </a:r>
            <a:r>
              <a:rPr b="1" lang="en"/>
              <a:t>own</a:t>
            </a:r>
            <a:r>
              <a:rPr lang="en"/>
              <a:t> robot and take them home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students </a:t>
            </a:r>
            <a:r>
              <a:rPr b="1" lang="en"/>
              <a:t>build</a:t>
            </a:r>
            <a:r>
              <a:rPr lang="en"/>
              <a:t> their own robot they: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responsibility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it home show their friends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bring their friends back to CoderDojo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"Gifted robots" have lower engagement than robots you build from parts!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drivers</a:t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Maker Movement</a:t>
            </a:r>
            <a:endParaRPr b="1" sz="1800"/>
          </a:p>
        </p:txBody>
      </p:sp>
      <p:sp>
        <p:nvSpPr>
          <p:cNvPr id="214" name="Google Shape;214;p29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Project-Based Learning</a:t>
            </a:r>
            <a:endParaRPr b="1" sz="1800"/>
          </a:p>
        </p:txBody>
      </p:sp>
      <p:sp>
        <p:nvSpPr>
          <p:cNvPr id="215" name="Google Shape;215;p29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Low-Cost Components*</a:t>
            </a:r>
            <a:endParaRPr b="1" sz="1800"/>
          </a:p>
        </p:txBody>
      </p:sp>
      <p:sp>
        <p:nvSpPr>
          <p:cNvPr id="216" name="Google Shape;216;p29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Social Media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"How to" sites</a:t>
            </a:r>
            <a:endParaRPr b="1" sz="1800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9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9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9"/>
          <p:cNvCxnSpPr/>
          <p:nvPr/>
        </p:nvCxnSpPr>
        <p:spPr>
          <a:xfrm flipH="1" rot="10800000">
            <a:off x="2904075" y="3425500"/>
            <a:ext cx="848700" cy="43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9"/>
          <p:cNvSpPr txBox="1"/>
          <p:nvPr/>
        </p:nvSpPr>
        <p:spPr>
          <a:xfrm>
            <a:off x="2595975" y="4814100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186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 of Proximal Development (ZPD)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7450" l="0" r="0" t="0"/>
          <a:stretch/>
        </p:blipFill>
        <p:spPr>
          <a:xfrm>
            <a:off x="3117925" y="894025"/>
            <a:ext cx="4958274" cy="3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520900" y="1119750"/>
            <a:ext cx="2395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Lev Vygotsky</a:t>
            </a:r>
            <a:endParaRPr b="1" sz="240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25" y="1752150"/>
            <a:ext cx="1709800" cy="23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>
            <a:off x="3236225" y="1784225"/>
            <a:ext cx="1550400" cy="10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201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Learning Ladders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457200" y="4161600"/>
            <a:ext cx="7848600" cy="639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</a:t>
            </a:r>
            <a:r>
              <a:rPr lang="en" sz="1400"/>
              <a:t>curriculum</a:t>
            </a:r>
            <a:r>
              <a:rPr lang="en" sz="1400"/>
              <a:t> to avoid learning cliffs (discourages linear progression)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intermediate steps for </a:t>
            </a:r>
            <a:r>
              <a:rPr lang="en" sz="1400"/>
              <a:t>incremental</a:t>
            </a:r>
            <a:r>
              <a:rPr lang="en" sz="1400"/>
              <a:t> learning</a:t>
            </a:r>
            <a:endParaRPr sz="1400"/>
          </a:p>
        </p:txBody>
      </p:sp>
      <p:cxnSp>
        <p:nvCxnSpPr>
          <p:cNvPr id="238" name="Google Shape;238;p31"/>
          <p:cNvCxnSpPr/>
          <p:nvPr/>
        </p:nvCxnSpPr>
        <p:spPr>
          <a:xfrm rot="10800000">
            <a:off x="1371600" y="3429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1371600" y="3429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1"/>
          <p:cNvCxnSpPr/>
          <p:nvPr/>
        </p:nvCxnSpPr>
        <p:spPr>
          <a:xfrm rot="10800000">
            <a:off x="1752600" y="3048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1"/>
          <p:cNvCxnSpPr/>
          <p:nvPr/>
        </p:nvCxnSpPr>
        <p:spPr>
          <a:xfrm rot="10800000">
            <a:off x="1752600" y="3048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1"/>
          <p:cNvCxnSpPr/>
          <p:nvPr/>
        </p:nvCxnSpPr>
        <p:spPr>
          <a:xfrm rot="10800000">
            <a:off x="2133600" y="2667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1"/>
          <p:cNvCxnSpPr/>
          <p:nvPr/>
        </p:nvCxnSpPr>
        <p:spPr>
          <a:xfrm>
            <a:off x="2133600" y="2667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1"/>
          <p:cNvCxnSpPr/>
          <p:nvPr/>
        </p:nvCxnSpPr>
        <p:spPr>
          <a:xfrm rot="10800000">
            <a:off x="2514600" y="2286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1"/>
          <p:cNvCxnSpPr/>
          <p:nvPr/>
        </p:nvCxnSpPr>
        <p:spPr>
          <a:xfrm rot="10800000">
            <a:off x="2514600" y="2286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1"/>
          <p:cNvCxnSpPr/>
          <p:nvPr/>
        </p:nvCxnSpPr>
        <p:spPr>
          <a:xfrm rot="10800000">
            <a:off x="2895600" y="1905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2895600" y="1905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 rot="10800000">
            <a:off x="3276600" y="1524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 rot="10800000">
            <a:off x="3276600" y="1524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 rot="10800000">
            <a:off x="5867400" y="29718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5867400" y="29718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1"/>
          <p:cNvCxnSpPr/>
          <p:nvPr/>
        </p:nvCxnSpPr>
        <p:spPr>
          <a:xfrm rot="10800000">
            <a:off x="6248400" y="1295400"/>
            <a:ext cx="0" cy="1676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1"/>
          <p:cNvCxnSpPr/>
          <p:nvPr/>
        </p:nvCxnSpPr>
        <p:spPr>
          <a:xfrm rot="10800000">
            <a:off x="6248400" y="12954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1"/>
          <p:cNvCxnSpPr/>
          <p:nvPr/>
        </p:nvCxnSpPr>
        <p:spPr>
          <a:xfrm rot="10800000">
            <a:off x="5486400" y="33528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 rot="10800000">
            <a:off x="5486400" y="3352800"/>
            <a:ext cx="0" cy="304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 flipH="1">
            <a:off x="6324600" y="1371600"/>
            <a:ext cx="838200" cy="16002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7162800" y="1981200"/>
            <a:ext cx="1371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Cliff</a:t>
            </a:r>
            <a:endParaRPr b="1"/>
          </a:p>
        </p:txBody>
      </p:sp>
      <p:cxnSp>
        <p:nvCxnSpPr>
          <p:cNvPr id="258" name="Google Shape;258;p31"/>
          <p:cNvCxnSpPr/>
          <p:nvPr/>
        </p:nvCxnSpPr>
        <p:spPr>
          <a:xfrm rot="10800000">
            <a:off x="7010400" y="6096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1"/>
          <p:cNvCxnSpPr/>
          <p:nvPr/>
        </p:nvCxnSpPr>
        <p:spPr>
          <a:xfrm rot="10800000">
            <a:off x="6629400" y="9906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1"/>
          <p:cNvCxnSpPr/>
          <p:nvPr/>
        </p:nvCxnSpPr>
        <p:spPr>
          <a:xfrm rot="10800000">
            <a:off x="6629400" y="990600"/>
            <a:ext cx="0" cy="304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1"/>
          <p:cNvSpPr txBox="1"/>
          <p:nvPr/>
        </p:nvSpPr>
        <p:spPr>
          <a:xfrm>
            <a:off x="792900" y="3248850"/>
            <a:ext cx="578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br>
              <a:rPr lang="en"/>
            </a:br>
            <a:r>
              <a:rPr lang="en"/>
              <a:t>Lab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3295200" y="1669588"/>
            <a:ext cx="2191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</a:t>
            </a:r>
            <a:r>
              <a:rPr lang="en"/>
              <a:t> vehicles</a:t>
            </a:r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590650" y="3789950"/>
            <a:ext cx="3683100" cy="105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1"/>
          <p:cNvSpPr txBox="1"/>
          <p:nvPr/>
        </p:nvSpPr>
        <p:spPr>
          <a:xfrm>
            <a:off x="3789950" y="3359275"/>
            <a:ext cx="94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257150" y="1030600"/>
            <a:ext cx="1608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590650" y="1565700"/>
            <a:ext cx="49200" cy="2202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1"/>
          <p:cNvSpPr txBox="1"/>
          <p:nvPr/>
        </p:nvSpPr>
        <p:spPr>
          <a:xfrm>
            <a:off x="3657600" y="776675"/>
            <a:ext cx="78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Skynet</a:t>
            </a:r>
            <a:endParaRPr/>
          </a:p>
        </p:txBody>
      </p:sp>
      <p:cxnSp>
        <p:nvCxnSpPr>
          <p:cNvPr id="268" name="Google Shape;268;p31"/>
          <p:cNvCxnSpPr/>
          <p:nvPr/>
        </p:nvCxnSpPr>
        <p:spPr>
          <a:xfrm rot="10800000">
            <a:off x="3613575" y="1143000"/>
            <a:ext cx="0" cy="381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1"/>
          <p:cNvCxnSpPr/>
          <p:nvPr/>
        </p:nvCxnSpPr>
        <p:spPr>
          <a:xfrm rot="10800000">
            <a:off x="3657600" y="1143000"/>
            <a:ext cx="381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/>
        </p:nvSpPr>
        <p:spPr>
          <a:xfrm>
            <a:off x="2628600" y="2382900"/>
            <a:ext cx="10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OS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1752600" y="3048000"/>
            <a:ext cx="1081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2133600" y="2667000"/>
            <a:ext cx="10818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my name is _________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EE/CS background, maker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Brother and sister are math and science teachers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Aware that teachers are busy and don't have time to learn Arduino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Became a CoderDojo mentor in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set of Arduino-powered demonstration kits (Moving Rainbow)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Careful observer of learning patterns (and anti-patterns)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Interested in designing robots for teachers and mentors to teach computer science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 rot="-730837">
            <a:off x="3657791" y="350520"/>
            <a:ext cx="1258328" cy="502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cifico"/>
                <a:ea typeface="Pacifico"/>
                <a:cs typeface="Pacifico"/>
                <a:sym typeface="Pacifico"/>
              </a:rPr>
              <a:t>Dan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600" y="324050"/>
            <a:ext cx="1660725" cy="14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cost hardware ($20-$35)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Affordable for most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Ideal for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CoderDojo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Science clubs at schools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"Maker </a:t>
            </a:r>
            <a:r>
              <a:rPr lang="en"/>
              <a:t>Faire</a:t>
            </a:r>
            <a:r>
              <a:rPr lang="en"/>
              <a:t>"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Home school students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All source code free on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Extensible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Breadboards not shields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311700" y="211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Audience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311700" y="1044850"/>
            <a:ext cx="5730000" cy="3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age 10-16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Robots for kids under 10 are harder to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Keyboarding skills very helpful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simple soldering/breadboarding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Interest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Arduino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Motor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Debugging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304800" y="228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Computer Science Concepts</a:t>
            </a:r>
            <a:endParaRPr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318600" y="11169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Compiling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Uploading program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Libraries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Constructors and initialization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Setup and main loops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Variables, global variables, local variables, scope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Subroutines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For loops, iteration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Conditionals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Modes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Sensors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Displays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Drawing libraries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Things that </a:t>
            </a:r>
            <a:r>
              <a:rPr lang="en">
                <a:solidFill>
                  <a:srgbClr val="FF0000"/>
                </a:solidFill>
              </a:rPr>
              <a:t>don't</a:t>
            </a:r>
            <a:r>
              <a:rPr lang="en">
                <a:solidFill>
                  <a:srgbClr val="666666"/>
                </a:solidFill>
              </a:rPr>
              <a:t> teach computer science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11700" y="1266325"/>
            <a:ext cx="85206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Remote control robots</a:t>
            </a:r>
            <a:r>
              <a:rPr lang="en"/>
              <a:t> - kids play with them for hours but don't learn much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Closed systems</a:t>
            </a:r>
            <a:r>
              <a:rPr lang="en"/>
              <a:t> - limited ability to expand - limited sensors - can't easily upgrade the CPU, no breadboarding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Options</a:t>
            </a:r>
            <a:endParaRPr/>
          </a:p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447050" y="11432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ping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Wheel position sensors (for driving </a:t>
            </a:r>
            <a:r>
              <a:rPr lang="en"/>
              <a:t>straight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Servo to distance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sensors (IR distance sensor, LIDAR)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Sounds, music, voice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(facebot)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 recognition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318600" y="359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</a:t>
            </a:r>
            <a:r>
              <a:rPr lang="en"/>
              <a:t>Strategy</a:t>
            </a:r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initial labs easy and </a:t>
            </a:r>
            <a:r>
              <a:rPr b="1" lang="en"/>
              <a:t>fun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b="1" lang="en"/>
              <a:t>their</a:t>
            </a:r>
            <a:r>
              <a:rPr lang="en"/>
              <a:t>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$36 Facebot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4312400" y="1152425"/>
            <a:ext cx="4448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$16 to the price of the robot</a:t>
            </a:r>
            <a:endParaRPr sz="3000"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13472" r="19201" t="0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2604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$5.19 Chassis Kit</a:t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25" y="1115525"/>
            <a:ext cx="6153737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Genuine Arduino vs. Arduino Clones on eBay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062751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381000" y="281940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http://store-usa.arduino.cc/products/a000066</a:t>
            </a:r>
            <a:endParaRPr sz="1000"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295400"/>
            <a:ext cx="2018815" cy="1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 rot="-1404517">
            <a:off x="217806" y="983987"/>
            <a:ext cx="838187" cy="502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$33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332" name="Google Shape;332;p40"/>
          <p:cNvSpPr txBox="1"/>
          <p:nvPr/>
        </p:nvSpPr>
        <p:spPr>
          <a:xfrm rot="-785738">
            <a:off x="3616621" y="842247"/>
            <a:ext cx="1351857" cy="6900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$3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Arduino Pins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4165700"/>
            <a:ext cx="8520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25" y="1364863"/>
            <a:ext cx="4543399" cy="27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178525" y="2089550"/>
            <a:ext cx="1885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PWM pins (motors)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interrupts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(11, 13)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How do we make it fun for people to learn computer science and AI?</a:t>
            </a:r>
            <a:endParaRPr b="1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25" y="899800"/>
            <a:ext cx="3729125" cy="35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parts</a:t>
            </a:r>
            <a:endParaRPr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Power Rail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(Bus Strips)</a:t>
            </a:r>
            <a:endParaRPr b="1"/>
          </a:p>
        </p:txBody>
      </p:sp>
      <p:cxnSp>
        <p:nvCxnSpPr>
          <p:cNvPr id="357" name="Google Shape;357;p43"/>
          <p:cNvCxnSpPr>
            <a:stCxn id="356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3"/>
          <p:cNvCxnSpPr>
            <a:stCxn id="356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3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3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Slot</a:t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3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for +5 V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(Black) for GND</a:t>
            </a:r>
            <a:endParaRPr/>
          </a:p>
        </p:txBody>
      </p:sp>
      <p:cxnSp>
        <p:nvCxnSpPr>
          <p:cNvPr id="364" name="Google Shape;364;p43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3"/>
          <p:cNvCxnSpPr/>
          <p:nvPr/>
        </p:nvCxnSpPr>
        <p:spPr>
          <a:xfrm flipH="1" rot="10800000">
            <a:off x="2687950" y="3681100"/>
            <a:ext cx="808500" cy="364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3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Row connectors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311700" y="445025"/>
            <a:ext cx="3675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354213"/>
            <a:ext cx="80391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4737475" y="179225"/>
            <a:ext cx="23379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L293D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$1.79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Screw headers!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0" y="995725"/>
            <a:ext cx="5796846" cy="27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$0.74 HC-SR04 Ultrasonic Ping Sensor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50" y="1152425"/>
            <a:ext cx="7797301" cy="361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Avoidance Algorithm</a:t>
            </a:r>
            <a:endParaRPr/>
          </a:p>
        </p:txBody>
      </p:sp>
      <p:sp>
        <p:nvSpPr>
          <p:cNvPr id="392" name="Google Shape;392;p47"/>
          <p:cNvSpPr txBox="1"/>
          <p:nvPr>
            <p:ph idx="1" type="body"/>
          </p:nvPr>
        </p:nvSpPr>
        <p:spPr>
          <a:xfrm>
            <a:off x="318600" y="3886200"/>
            <a:ext cx="85206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Both move_forward and turn() are calls to other </a:t>
            </a:r>
            <a:r>
              <a:rPr b="1" lang="en"/>
              <a:t>functions</a:t>
            </a:r>
            <a:endParaRPr b="1"/>
          </a:p>
        </p:txBody>
      </p:sp>
      <p:sp>
        <p:nvSpPr>
          <p:cNvPr id="393" name="Google Shape;393;p47"/>
          <p:cNvSpPr txBox="1"/>
          <p:nvPr/>
        </p:nvSpPr>
        <p:spPr>
          <a:xfrm>
            <a:off x="1295400" y="1269000"/>
            <a:ext cx="6414900" cy="231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loop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 {</a:t>
            </a:r>
            <a:endParaRPr b="1" sz="1800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distance_front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sensor.ping_cm()</a:t>
            </a:r>
            <a:endParaRPr b="1" sz="1800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" sz="1800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distance_front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turn_distance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rgbClr val="00664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 path ahead is clear</a:t>
            </a:r>
            <a:endParaRPr b="1" sz="1800">
              <a:solidFill>
                <a:srgbClr val="00664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move</a:t>
            </a:r>
            <a:r>
              <a:rPr b="1" lang="en" sz="1800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_f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orward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b="1" lang="en" sz="1800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b="1" sz="1800">
              <a:solidFill>
                <a:srgbClr val="6400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" sz="1800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rgbClr val="00664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 path ahead is blocked</a:t>
            </a:r>
            <a:endParaRPr b="1" sz="1800">
              <a:solidFill>
                <a:srgbClr val="00664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turn</a:t>
            </a: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();</a:t>
            </a:r>
            <a:endParaRPr b="1" sz="1800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 </a:t>
            </a:r>
            <a:endParaRPr b="1" sz="1800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78675" y="431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Options</a:t>
            </a: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87" y="1662375"/>
            <a:ext cx="1866983" cy="13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125" y="1330900"/>
            <a:ext cx="1866975" cy="204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647" y="1291425"/>
            <a:ext cx="1735697" cy="17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255625" y="3174675"/>
            <a:ext cx="262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 AA batteries (6V)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3" name="Google Shape;403;p48"/>
          <p:cNvSpPr txBox="1"/>
          <p:nvPr/>
        </p:nvSpPr>
        <p:spPr>
          <a:xfrm>
            <a:off x="3176650" y="3174700"/>
            <a:ext cx="262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AA batteries (9V)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4" name="Google Shape;404;p48"/>
          <p:cNvSpPr txBox="1"/>
          <p:nvPr/>
        </p:nvSpPr>
        <p:spPr>
          <a:xfrm>
            <a:off x="6238650" y="3174700"/>
            <a:ext cx="2510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 3.7v 18650 (7.4V) rechargeables</a:t>
            </a:r>
            <a:endParaRPr b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5" name="Google Shape;405;p48"/>
          <p:cNvSpPr txBox="1"/>
          <p:nvPr/>
        </p:nvSpPr>
        <p:spPr>
          <a:xfrm>
            <a:off x="602925" y="4072950"/>
            <a:ext cx="5463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sensors become unreliable when </a:t>
            </a:r>
            <a:r>
              <a:rPr lang="en"/>
              <a:t>battery</a:t>
            </a:r>
            <a:r>
              <a:rPr lang="en"/>
              <a:t> power gets 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systems have good battery management systems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6533975" y="4102300"/>
            <a:ext cx="2214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recharge the night before events!!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Libraries</a:t>
            </a:r>
            <a:endParaRPr/>
          </a:p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Arduino IDE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Ping2 - ultrasonic sensor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Bounce2 - button debounce library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Encoder - for </a:t>
            </a:r>
            <a:r>
              <a:rPr lang="en" sz="2400"/>
              <a:t>rotary</a:t>
            </a:r>
            <a:r>
              <a:rPr lang="en" sz="2400"/>
              <a:t> encoders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U8g2 - for OLED displays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311700" y="334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Display 128x64 2.42 ($16.57)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3913000" y="4353050"/>
            <a:ext cx="3578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OLED Display 128x64 2.42</a:t>
            </a:r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25" y="1243300"/>
            <a:ext cx="6443100" cy="28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title"/>
          </p:nvPr>
        </p:nvSpPr>
        <p:spPr>
          <a:xfrm>
            <a:off x="311700" y="248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Drawing Library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025" y="2990025"/>
            <a:ext cx="2686050" cy="1762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75" y="3040750"/>
            <a:ext cx="2789075" cy="1660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650" y="955550"/>
            <a:ext cx="2495550" cy="1724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5" y="1364823"/>
            <a:ext cx="3994351" cy="1266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707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teach computer science with robots?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low cost robots?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Who was </a:t>
            </a:r>
            <a:r>
              <a:rPr lang="en" sz="2400"/>
              <a:t>Lev Vygotsky and what is ZPD?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design choices did we make?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Hardware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Software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Call to action!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U8g2 Library Cheat Sheet</a:t>
            </a:r>
            <a:endParaRPr/>
          </a:p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d.drawString(x,y, "Hello World!")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d.drawBox(x, y, width, height)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d.drawBox(x, y, width, height)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 Future</a:t>
            </a:r>
            <a:endParaRPr/>
          </a:p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Upgrade from </a:t>
            </a:r>
            <a:r>
              <a:rPr lang="en"/>
              <a:t>ATmega328 to a more powerful processor (ESP-32)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longer limited to 2K of dynamic memory!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camera, mic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type="title"/>
          </p:nvPr>
        </p:nvSpPr>
        <p:spPr>
          <a:xfrm>
            <a:off x="311700" y="309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DeepRacer</a:t>
            </a:r>
            <a:endParaRPr/>
          </a:p>
        </p:txBody>
      </p:sp>
      <p:sp>
        <p:nvSpPr>
          <p:cNvPr id="447" name="Google Shape;447;p54"/>
          <p:cNvSpPr txBox="1"/>
          <p:nvPr>
            <p:ph idx="1" type="body"/>
          </p:nvPr>
        </p:nvSpPr>
        <p:spPr>
          <a:xfrm>
            <a:off x="360925" y="11801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Atom processor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4GB RAM, 32GB SSD (expandable)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 Linux 16.04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Operating System (ROS)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Intel's OpenVino computer vision kit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4MP camera with 1080p resolution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4x USB-A, 1x USB-C, 1x Micro-USB, 1x HDMI)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compute and drive batteries for about two hours of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sensors (accelerometer and gyroscope)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802.11ac WiFi</a:t>
            </a:r>
            <a:endParaRPr/>
          </a:p>
        </p:txBody>
      </p:sp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175" y="358900"/>
            <a:ext cx="3931351" cy="26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114825" y="137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275" y="1053025"/>
            <a:ext cx="6763025" cy="3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311700" y="412217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00" y="1563250"/>
            <a:ext cx="12954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/>
        </p:nvSpPr>
        <p:spPr>
          <a:xfrm>
            <a:off x="4681450" y="2982475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Model (Motor, steering, friction)</a:t>
            </a:r>
            <a:endParaRPr/>
          </a:p>
        </p:txBody>
      </p:sp>
      <p:pic>
        <p:nvPicPr>
          <p:cNvPr id="463" name="Google Shape;4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75" y="1563250"/>
            <a:ext cx="1295400" cy="13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 txBox="1"/>
          <p:nvPr/>
        </p:nvSpPr>
        <p:spPr>
          <a:xfrm>
            <a:off x="6221350" y="2982475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r>
              <a:rPr lang="en"/>
              <a:t>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if-then-else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925" y="1563250"/>
            <a:ext cx="1886307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 txBox="1"/>
          <p:nvPr/>
        </p:nvSpPr>
        <p:spPr>
          <a:xfrm>
            <a:off x="2737125" y="3059500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with Attention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become a Distinguished Engineer in AI</a:t>
            </a:r>
            <a:endParaRPr/>
          </a:p>
        </p:txBody>
      </p:sp>
      <p:sp>
        <p:nvSpPr>
          <p:cNvPr id="472" name="Google Shape;472;p57"/>
          <p:cNvSpPr txBox="1"/>
          <p:nvPr>
            <p:ph idx="1" type="body"/>
          </p:nvPr>
        </p:nvSpPr>
        <p:spPr>
          <a:xfrm>
            <a:off x="311700" y="3733800"/>
            <a:ext cx="8520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295400"/>
            <a:ext cx="3810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479" name="Google Shape;479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Register for a local CoderDojo event (try coderdojotc.org)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your own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Adopt a school, classroom, science club, library and become a robot mentor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E-mail</a:t>
            </a:r>
            <a:endParaRPr/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266325"/>
            <a:ext cx="8520600" cy="20436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everyone,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am a local robot </a:t>
            </a:r>
            <a:r>
              <a:rPr lang="en"/>
              <a:t>enthusiast</a:t>
            </a:r>
            <a:r>
              <a:rPr lang="en"/>
              <a:t> that is interested in teaching math and computer science to kids using fun low-cost robots.  I would like to connect with others in our [school/club/neighborhood/organization] that are interested in starting a club.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17800" y="154750"/>
            <a:ext cx="325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Kids love robots!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1000" y="4267200"/>
            <a:ext cx="4787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Robot Day at "The Works" (April 2018)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50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teach computer science with mentoring and robots?</a:t>
            </a:r>
            <a:endParaRPr sz="3000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97750"/>
            <a:ext cx="85206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are fun!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Students love to work with colors and motion!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Start simple and evolve to more complex systems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But how do we solve the busy teacher problem?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Answer: mentors and volunteers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well intended parent with a high disposable income...</a:t>
            </a:r>
            <a:endParaRPr sz="30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57200" y="3355800"/>
            <a:ext cx="8520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"We spent $350 on this robot and played with it for two hours.  The kids got frustrated and it has sat in the back of the closet for the last two years"</a:t>
            </a:r>
            <a:endParaRPr i="1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1266825"/>
            <a:ext cx="60102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2590800" y="2667000"/>
            <a:ext cx="1467600" cy="5088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66" y="1447800"/>
            <a:ext cx="1533934" cy="14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40000" y="4207225"/>
            <a:ext cx="8355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Challenge: </a:t>
            </a:r>
            <a:r>
              <a:rPr b="1" lang="en" sz="1800"/>
              <a:t>Could we teach fun computer science for 1/10th this amount?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AL/ML with Robots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88675" y="1365850"/>
            <a:ext cx="7671300" cy="1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"</a:t>
            </a:r>
            <a:r>
              <a:rPr i="1" lang="en" sz="2400"/>
              <a:t>The reason we built DeepRacer is to give developers </a:t>
            </a:r>
            <a:r>
              <a:rPr i="1" lang="en" sz="2400"/>
              <a:t>a </a:t>
            </a:r>
            <a:r>
              <a:rPr b="1" i="1" lang="en" sz="2400"/>
              <a:t>fun</a:t>
            </a:r>
            <a:r>
              <a:rPr i="1" lang="en" sz="2400"/>
              <a:t> and </a:t>
            </a:r>
            <a:r>
              <a:rPr b="1" i="1" lang="en" sz="2400"/>
              <a:t>hands-on</a:t>
            </a:r>
            <a:r>
              <a:rPr i="1" lang="en" sz="2400"/>
              <a:t> way </a:t>
            </a:r>
            <a:r>
              <a:rPr i="1" lang="en" sz="2400"/>
              <a:t>to get exposed to the concepts of AI and ML."</a:t>
            </a:r>
            <a:endParaRPr i="1" sz="2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118" name="Google Shape;118;p20"/>
          <p:cNvSpPr txBox="1"/>
          <p:nvPr/>
        </p:nvSpPr>
        <p:spPr>
          <a:xfrm>
            <a:off x="5414200" y="3088700"/>
            <a:ext cx="30888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Mike Miller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Senior Manager, AI Devices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Amazon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174325"/>
            <a:ext cx="2812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options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0" y="1281065"/>
            <a:ext cx="1194600" cy="83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53775" y="2197550"/>
            <a:ext cx="13041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Edison</a:t>
            </a:r>
            <a:br>
              <a:rPr lang="en" sz="1800"/>
            </a:br>
            <a:r>
              <a:rPr lang="en" sz="1800"/>
              <a:t>($49)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675" y="901575"/>
            <a:ext cx="935682" cy="1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707800" y="2224400"/>
            <a:ext cx="18060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Coder MIP</a:t>
            </a:r>
            <a:br>
              <a:rPr lang="en" sz="1800"/>
            </a:br>
            <a:r>
              <a:rPr lang="en" sz="1800"/>
              <a:t>($49)</a:t>
            </a:r>
            <a:endParaRPr sz="1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9814" y="3129032"/>
            <a:ext cx="935675" cy="9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672013" y="3961650"/>
            <a:ext cx="1581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Sphero</a:t>
            </a:r>
            <a:r>
              <a:rPr lang="en" sz="1800"/>
              <a:t>  2.0 ($179)</a:t>
            </a:r>
            <a:endParaRPr sz="18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88" y="3207662"/>
            <a:ext cx="935675" cy="8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35988" y="3961650"/>
            <a:ext cx="1194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Cozmo</a:t>
            </a:r>
            <a:r>
              <a:rPr lang="en" sz="1800"/>
              <a:t> ($129)</a:t>
            </a:r>
            <a:endParaRPr sz="18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661" y="858471"/>
            <a:ext cx="1390650" cy="117994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744175" y="2224400"/>
            <a:ext cx="1194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MBot</a:t>
            </a:r>
            <a:br>
              <a:rPr lang="en" sz="1800"/>
            </a:br>
            <a:r>
              <a:rPr lang="en" sz="1800"/>
              <a:t>($79)</a:t>
            </a:r>
            <a:endParaRPr sz="18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7088" y="3213649"/>
            <a:ext cx="1471132" cy="10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671175" y="4035200"/>
            <a:ext cx="25998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AWS DeepRacer</a:t>
            </a:r>
            <a:br>
              <a:rPr lang="en" sz="1800"/>
            </a:br>
            <a:r>
              <a:rPr lang="en" sz="1800"/>
              <a:t>($499) $249</a:t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8812" y="3129025"/>
            <a:ext cx="1061285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6752000" y="4035200"/>
            <a:ext cx="2187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NIVIDIA Jetson</a:t>
            </a:r>
            <a:br>
              <a:rPr lang="en" sz="1800"/>
            </a:br>
            <a:r>
              <a:rPr lang="en" sz="1800"/>
              <a:t>Xaviar ($2,500)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($1,250)</a:t>
            </a:r>
            <a:endParaRPr sz="18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3450" y="3129024"/>
            <a:ext cx="935675" cy="8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051647" y="4035200"/>
            <a:ext cx="20793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Lego Mindstorms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($349)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4125" y="853701"/>
            <a:ext cx="1390650" cy="11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7234190" y="2038425"/>
            <a:ext cx="13905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SparkFun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Inventor Kit</a:t>
            </a:r>
            <a:br>
              <a:rPr lang="en" sz="1800"/>
            </a:br>
            <a:r>
              <a:rPr lang="en" sz="1800"/>
              <a:t>($126)</a:t>
            </a:r>
            <a:endParaRPr sz="18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6334" y="757675"/>
            <a:ext cx="935675" cy="128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397100" y="2038425"/>
            <a:ext cx="17268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Droid Inventor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littleBits</a:t>
            </a:r>
            <a:br>
              <a:rPr lang="en" sz="1800"/>
            </a:br>
            <a:r>
              <a:rPr lang="en" sz="1800"/>
              <a:t>($99)</a:t>
            </a:r>
            <a:endParaRPr sz="1800"/>
          </a:p>
        </p:txBody>
      </p:sp>
      <p:cxnSp>
        <p:nvCxnSpPr>
          <p:cNvPr id="144" name="Google Shape;144;p21"/>
          <p:cNvCxnSpPr/>
          <p:nvPr/>
        </p:nvCxnSpPr>
        <p:spPr>
          <a:xfrm flipH="1" rot="10800000">
            <a:off x="5334000" y="4419600"/>
            <a:ext cx="762000" cy="228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1"/>
          <p:cNvCxnSpPr/>
          <p:nvPr/>
        </p:nvCxnSpPr>
        <p:spPr>
          <a:xfrm flipH="1" rot="10800000">
            <a:off x="7848600" y="4419600"/>
            <a:ext cx="762000" cy="228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